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3" r:id="rId2"/>
  </p:sldMasterIdLst>
  <p:sldIdLst>
    <p:sldId id="257" r:id="rId3"/>
    <p:sldId id="261" r:id="rId4"/>
    <p:sldId id="277" r:id="rId5"/>
    <p:sldId id="279" r:id="rId6"/>
    <p:sldId id="278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90" d="100"/>
          <a:sy n="90" d="100"/>
        </p:scale>
        <p:origin x="35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miè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723365F6-1EEC-5D5A-5E39-363C8BF4D7C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3292475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5" name="Espace réservé du texte 12">
            <a:extLst>
              <a:ext uri="{FF2B5EF4-FFF2-40B4-BE49-F238E27FC236}">
                <a16:creationId xmlns:a16="http://schemas.microsoft.com/office/drawing/2014/main" id="{1F6CB456-4D2D-1CAC-968E-EC3A8C2C9CE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46125" y="3581400"/>
            <a:ext cx="9921875" cy="5545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0"/>
            </a:lvl1pPr>
            <a:lvl2pPr>
              <a:defRPr sz="3600" b="1"/>
            </a:lvl2pPr>
            <a:lvl3pPr>
              <a:defRPr sz="3600" b="1"/>
            </a:lvl3pPr>
            <a:lvl4pPr>
              <a:defRPr sz="3600" b="1"/>
            </a:lvl4pPr>
            <a:lvl5pPr>
              <a:defRPr sz="3600" b="1"/>
            </a:lvl5pPr>
          </a:lstStyle>
          <a:p>
            <a:pPr lvl="0"/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6" name="Espace réservé du texte 14">
            <a:extLst>
              <a:ext uri="{FF2B5EF4-FFF2-40B4-BE49-F238E27FC236}">
                <a16:creationId xmlns:a16="http://schemas.microsoft.com/office/drawing/2014/main" id="{1BCEB10C-E744-CEB8-05FA-D418092BA27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46125" y="4251749"/>
            <a:ext cx="9921875" cy="6551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00B0F0"/>
                </a:solidFill>
              </a:defRPr>
            </a:lvl1pPr>
          </a:lstStyle>
          <a:p>
            <a:pPr lvl="0"/>
            <a:r>
              <a:rPr lang="fr-FR" dirty="0" err="1"/>
              <a:t>Subtitle</a:t>
            </a:r>
            <a:endParaRPr lang="fr-FR" dirty="0"/>
          </a:p>
        </p:txBody>
      </p:sp>
      <p:sp>
        <p:nvSpPr>
          <p:cNvPr id="8" name="Espace réservé du texte 14">
            <a:extLst>
              <a:ext uri="{FF2B5EF4-FFF2-40B4-BE49-F238E27FC236}">
                <a16:creationId xmlns:a16="http://schemas.microsoft.com/office/drawing/2014/main" id="{8BBEFD58-0FD6-F7E4-BF59-529CCE25F2D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156743" y="6182149"/>
            <a:ext cx="9921875" cy="6551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fr-FR" dirty="0"/>
              <a:t>Date and place</a:t>
            </a:r>
          </a:p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27613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rniè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E49C7ACC-2C3B-8790-5256-A79D8B00600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8" t="9374" r="6086"/>
          <a:stretch/>
        </p:blipFill>
        <p:spPr>
          <a:xfrm>
            <a:off x="3708400" y="3923981"/>
            <a:ext cx="4572001" cy="293401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EEA21FD-29FD-A1EC-BB47-982FFE8E2815}"/>
              </a:ext>
            </a:extLst>
          </p:cNvPr>
          <p:cNvSpPr txBox="1"/>
          <p:nvPr userDrawn="1"/>
        </p:nvSpPr>
        <p:spPr>
          <a:xfrm>
            <a:off x="2081491" y="2248472"/>
            <a:ext cx="8029019" cy="7713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40"/>
              </a:lnSpc>
            </a:pPr>
            <a:r>
              <a:rPr lang="en-US" sz="4600" b="1" spc="-147" dirty="0">
                <a:solidFill>
                  <a:schemeClr val="tx1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THANK YOU FOR YOUR ATTENTION</a:t>
            </a:r>
          </a:p>
        </p:txBody>
      </p:sp>
      <p:pic>
        <p:nvPicPr>
          <p:cNvPr id="7" name="Image 6" descr="Une image contenant art&#10;&#10;Le contenu généré par l’IA peut être incorrect.">
            <a:extLst>
              <a:ext uri="{FF2B5EF4-FFF2-40B4-BE49-F238E27FC236}">
                <a16:creationId xmlns:a16="http://schemas.microsoft.com/office/drawing/2014/main" id="{94C9B19A-A070-9B2B-7840-F23B52004B5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0" y="2057400"/>
            <a:ext cx="4997633" cy="5532891"/>
          </a:xfrm>
          <a:prstGeom prst="rect">
            <a:avLst/>
          </a:prstGeom>
        </p:spPr>
      </p:pic>
      <p:pic>
        <p:nvPicPr>
          <p:cNvPr id="11" name="Image 10" descr="Une image contenant dessin, poisson, art&#10;&#10;Le contenu généré par l’IA peut être incorrect.">
            <a:extLst>
              <a:ext uri="{FF2B5EF4-FFF2-40B4-BE49-F238E27FC236}">
                <a16:creationId xmlns:a16="http://schemas.microsoft.com/office/drawing/2014/main" id="{F2F2FD7E-60F5-92DB-EB0F-4C844084A76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8536" y="-342481"/>
            <a:ext cx="4572002" cy="4519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380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SousTitre avec Bloc de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43AAB09-2F06-02B0-B524-E3B9618E2F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2000" cy="450000"/>
          </a:xfrm>
          <a:prstGeom prst="rect">
            <a:avLst/>
          </a:prstGeom>
        </p:spPr>
        <p:txBody>
          <a:bodyPr tIns="0" bIns="0"/>
          <a:lstStyle>
            <a:lvl1pPr algn="l">
              <a:defRPr b="0"/>
            </a:lvl1pPr>
          </a:lstStyle>
          <a:p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ABB3B06A-0049-5855-778C-7FA6B719D2A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1905000"/>
            <a:ext cx="10515600" cy="4267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>
                <a:solidFill>
                  <a:schemeClr val="tx1"/>
                </a:solidFill>
              </a:defRPr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</a:lstStyle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133" dirty="0">
                <a:solidFill>
                  <a:srgbClr val="040000"/>
                </a:solidFill>
                <a:latin typeface="Calibri (MS)"/>
                <a:ea typeface="Calibri (MS)"/>
                <a:cs typeface="Calibri (MS)"/>
                <a:sym typeface="Calibri (MS)"/>
              </a:rPr>
              <a:t>Lorem ipsum dolor sit </a:t>
            </a:r>
            <a:r>
              <a:rPr lang="en-US" sz="2133" dirty="0" err="1">
                <a:solidFill>
                  <a:srgbClr val="040000"/>
                </a:solidFill>
                <a:latin typeface="Calibri (MS)"/>
                <a:ea typeface="Calibri (MS)"/>
                <a:cs typeface="Calibri (MS)"/>
                <a:sym typeface="Calibri (MS)"/>
              </a:rPr>
              <a:t>amet</a:t>
            </a:r>
            <a:r>
              <a:rPr lang="en-US" sz="2133" dirty="0">
                <a:solidFill>
                  <a:srgbClr val="040000"/>
                </a:solidFill>
                <a:latin typeface="Calibri (MS)"/>
                <a:ea typeface="Calibri (MS)"/>
                <a:cs typeface="Calibri (MS)"/>
                <a:sym typeface="Calibri (MS)"/>
              </a:rPr>
              <a:t>, </a:t>
            </a:r>
            <a:r>
              <a:rPr lang="en-US" sz="2133" dirty="0" err="1">
                <a:solidFill>
                  <a:srgbClr val="040000"/>
                </a:solidFill>
                <a:latin typeface="Calibri (MS)"/>
                <a:ea typeface="Calibri (MS)"/>
                <a:cs typeface="Calibri (MS)"/>
                <a:sym typeface="Calibri (MS)"/>
              </a:rPr>
              <a:t>consectetur</a:t>
            </a:r>
            <a:r>
              <a:rPr lang="en-US" sz="2133" dirty="0">
                <a:solidFill>
                  <a:srgbClr val="04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2133" dirty="0" err="1">
                <a:solidFill>
                  <a:srgbClr val="040000"/>
                </a:solidFill>
                <a:latin typeface="Calibri (MS)"/>
                <a:ea typeface="Calibri (MS)"/>
                <a:cs typeface="Calibri (MS)"/>
                <a:sym typeface="Calibri (MS)"/>
              </a:rPr>
              <a:t>adipiscing</a:t>
            </a:r>
            <a:r>
              <a:rPr lang="en-US" sz="2133" dirty="0">
                <a:solidFill>
                  <a:srgbClr val="04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2133" dirty="0" err="1">
                <a:solidFill>
                  <a:srgbClr val="040000"/>
                </a:solidFill>
                <a:latin typeface="Calibri (MS)"/>
                <a:ea typeface="Calibri (MS)"/>
                <a:cs typeface="Calibri (MS)"/>
                <a:sym typeface="Calibri (MS)"/>
              </a:rPr>
              <a:t>elit</a:t>
            </a:r>
            <a:r>
              <a:rPr lang="en-US" sz="2133" dirty="0">
                <a:solidFill>
                  <a:srgbClr val="040000"/>
                </a:solidFill>
                <a:latin typeface="Calibri (MS)"/>
                <a:ea typeface="Calibri (MS)"/>
                <a:cs typeface="Calibri (MS)"/>
                <a:sym typeface="Calibri (MS)"/>
              </a:rPr>
              <a:t>, sed do </a:t>
            </a:r>
            <a:r>
              <a:rPr lang="en-US" sz="2133" dirty="0" err="1">
                <a:solidFill>
                  <a:srgbClr val="040000"/>
                </a:solidFill>
                <a:latin typeface="Calibri (MS)"/>
                <a:ea typeface="Calibri (MS)"/>
                <a:cs typeface="Calibri (MS)"/>
                <a:sym typeface="Calibri (MS)"/>
              </a:rPr>
              <a:t>eiusmod</a:t>
            </a:r>
            <a:r>
              <a:rPr lang="en-US" sz="2133" dirty="0">
                <a:solidFill>
                  <a:srgbClr val="04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2133" dirty="0" err="1">
                <a:solidFill>
                  <a:srgbClr val="040000"/>
                </a:solidFill>
                <a:latin typeface="Calibri (MS)"/>
                <a:ea typeface="Calibri (MS)"/>
                <a:cs typeface="Calibri (MS)"/>
                <a:sym typeface="Calibri (MS)"/>
              </a:rPr>
              <a:t>tempor</a:t>
            </a:r>
            <a:r>
              <a:rPr lang="en-US" sz="2133" dirty="0">
                <a:solidFill>
                  <a:srgbClr val="04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2133" dirty="0" err="1">
                <a:solidFill>
                  <a:srgbClr val="040000"/>
                </a:solidFill>
                <a:latin typeface="Calibri (MS)"/>
                <a:ea typeface="Calibri (MS)"/>
                <a:cs typeface="Calibri (MS)"/>
                <a:sym typeface="Calibri (MS)"/>
              </a:rPr>
              <a:t>incididunt</a:t>
            </a:r>
            <a:r>
              <a:rPr lang="en-US" sz="2133" dirty="0">
                <a:solidFill>
                  <a:srgbClr val="04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2133" dirty="0" err="1">
                <a:solidFill>
                  <a:srgbClr val="040000"/>
                </a:solidFill>
                <a:latin typeface="Calibri (MS)"/>
                <a:ea typeface="Calibri (MS)"/>
                <a:cs typeface="Calibri (MS)"/>
                <a:sym typeface="Calibri (MS)"/>
              </a:rPr>
              <a:t>ut</a:t>
            </a:r>
            <a:r>
              <a:rPr lang="en-US" sz="2133" dirty="0">
                <a:solidFill>
                  <a:srgbClr val="040000"/>
                </a:solidFill>
                <a:latin typeface="Calibri (MS)"/>
                <a:ea typeface="Calibri (MS)"/>
                <a:cs typeface="Calibri (MS)"/>
                <a:sym typeface="Calibri (MS)"/>
              </a:rPr>
              <a:t> labore et dolore magna </a:t>
            </a:r>
            <a:r>
              <a:rPr lang="en-US" sz="2133" dirty="0" err="1">
                <a:solidFill>
                  <a:srgbClr val="040000"/>
                </a:solidFill>
                <a:latin typeface="Calibri (MS)"/>
                <a:ea typeface="Calibri (MS)"/>
                <a:cs typeface="Calibri (MS)"/>
                <a:sym typeface="Calibri (MS)"/>
              </a:rPr>
              <a:t>aliqua</a:t>
            </a:r>
            <a:r>
              <a:rPr lang="en-US" sz="2133" dirty="0">
                <a:solidFill>
                  <a:srgbClr val="040000"/>
                </a:solidFill>
                <a:latin typeface="Calibri (MS)"/>
                <a:ea typeface="Calibri (MS)"/>
                <a:cs typeface="Calibri (MS)"/>
                <a:sym typeface="Calibri (MS)"/>
              </a:rPr>
              <a:t>.</a:t>
            </a:r>
          </a:p>
          <a:p>
            <a:pPr lvl="0"/>
            <a:endParaRPr lang="fr-FR" dirty="0"/>
          </a:p>
        </p:txBody>
      </p:sp>
      <p:sp>
        <p:nvSpPr>
          <p:cNvPr id="4" name="Freeform 2">
            <a:extLst>
              <a:ext uri="{FF2B5EF4-FFF2-40B4-BE49-F238E27FC236}">
                <a16:creationId xmlns:a16="http://schemas.microsoft.com/office/drawing/2014/main" id="{FCBEE07B-72EB-12E9-773E-43B0A827B874}"/>
              </a:ext>
            </a:extLst>
          </p:cNvPr>
          <p:cNvSpPr/>
          <p:nvPr userDrawn="1"/>
        </p:nvSpPr>
        <p:spPr>
          <a:xfrm>
            <a:off x="0" y="1288165"/>
            <a:ext cx="7200000" cy="30479"/>
          </a:xfrm>
          <a:custGeom>
            <a:avLst/>
            <a:gdLst/>
            <a:ahLst/>
            <a:cxnLst/>
            <a:rect l="l" t="t" r="r" b="b"/>
            <a:pathLst>
              <a:path w="7315200" h="36576">
                <a:moveTo>
                  <a:pt x="0" y="0"/>
                </a:moveTo>
                <a:lnTo>
                  <a:pt x="7315200" y="0"/>
                </a:lnTo>
                <a:lnTo>
                  <a:pt x="7315200" y="36576"/>
                </a:lnTo>
                <a:lnTo>
                  <a:pt x="0" y="365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 sz="800"/>
          </a:p>
        </p:txBody>
      </p:sp>
      <p:sp>
        <p:nvSpPr>
          <p:cNvPr id="3" name="Espace réservé du texte 10">
            <a:extLst>
              <a:ext uri="{FF2B5EF4-FFF2-40B4-BE49-F238E27FC236}">
                <a16:creationId xmlns:a16="http://schemas.microsoft.com/office/drawing/2014/main" id="{FE87B1DC-3773-1614-B362-684A459BD12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95800" y="935400"/>
            <a:ext cx="2700000" cy="360000"/>
          </a:xfrm>
          <a:prstGeom prst="rect">
            <a:avLst/>
          </a:prstGeom>
          <a:noFill/>
        </p:spPr>
        <p:txBody>
          <a:bodyPr wrap="square" rIns="0">
            <a:spAutoFit/>
          </a:bodyPr>
          <a:lstStyle>
            <a:lvl1pPr marL="0" indent="0">
              <a:buNone/>
              <a:defRPr lang="fr-FR" sz="1800" dirty="0" smtClean="0">
                <a:solidFill>
                  <a:srgbClr val="009FE3"/>
                </a:solidFill>
                <a:latin typeface="+mj-lt"/>
              </a:defRPr>
            </a:lvl1pPr>
            <a:lvl2pPr marL="114260" indent="0">
              <a:buNone/>
              <a:defRPr lang="fr-FR" sz="1200" dirty="0" smtClean="0"/>
            </a:lvl2pPr>
            <a:lvl3pPr marL="457131" indent="0">
              <a:buNone/>
              <a:defRPr lang="fr-FR" sz="1200" dirty="0" smtClean="0"/>
            </a:lvl3pPr>
            <a:lvl4pPr marL="761901" indent="0">
              <a:buNone/>
              <a:defRPr lang="fr-FR" sz="1200" dirty="0" smtClean="0"/>
            </a:lvl4pPr>
            <a:lvl5pPr marL="1066670" indent="0">
              <a:buNone/>
              <a:defRPr lang="fr-FR" sz="1200" dirty="0"/>
            </a:lvl5pPr>
          </a:lstStyle>
          <a:p>
            <a:pPr marL="0" lvl="0" algn="r" defTabSz="609539"/>
            <a:r>
              <a:rPr lang="fr-FR" dirty="0" err="1"/>
              <a:t>Subtitle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69076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oc de texte avec titre va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43AAB09-2F06-02B0-B524-E3B9618E2F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2000" cy="450000"/>
          </a:xfrm>
          <a:prstGeom prst="rect">
            <a:avLst/>
          </a:prstGeom>
        </p:spPr>
        <p:txBody>
          <a:bodyPr tIns="0" bIns="0"/>
          <a:lstStyle>
            <a:lvl1pPr algn="l">
              <a:defRPr b="0">
                <a:solidFill>
                  <a:schemeClr val="tx1"/>
                </a:solidFill>
              </a:defRPr>
            </a:lvl1pPr>
          </a:lstStyle>
          <a:p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ABB3B06A-0049-5855-778C-7FA6B719D2A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1905000"/>
            <a:ext cx="10515600" cy="4267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>
                <a:solidFill>
                  <a:schemeClr val="tx1"/>
                </a:solidFill>
              </a:defRPr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</a:lstStyle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133" dirty="0">
                <a:solidFill>
                  <a:srgbClr val="040000"/>
                </a:solidFill>
                <a:latin typeface="Calibri (MS)"/>
                <a:ea typeface="Calibri (MS)"/>
                <a:cs typeface="Calibri (MS)"/>
                <a:sym typeface="Calibri (MS)"/>
              </a:rPr>
              <a:t>Lorem ipsum dolor sit </a:t>
            </a:r>
            <a:r>
              <a:rPr lang="en-US" sz="2133" dirty="0" err="1">
                <a:solidFill>
                  <a:srgbClr val="040000"/>
                </a:solidFill>
                <a:latin typeface="Calibri (MS)"/>
                <a:ea typeface="Calibri (MS)"/>
                <a:cs typeface="Calibri (MS)"/>
                <a:sym typeface="Calibri (MS)"/>
              </a:rPr>
              <a:t>amet</a:t>
            </a:r>
            <a:r>
              <a:rPr lang="en-US" sz="2133" dirty="0">
                <a:solidFill>
                  <a:srgbClr val="040000"/>
                </a:solidFill>
                <a:latin typeface="Calibri (MS)"/>
                <a:ea typeface="Calibri (MS)"/>
                <a:cs typeface="Calibri (MS)"/>
                <a:sym typeface="Calibri (MS)"/>
              </a:rPr>
              <a:t>, </a:t>
            </a:r>
            <a:r>
              <a:rPr lang="en-US" sz="2133" dirty="0" err="1">
                <a:solidFill>
                  <a:srgbClr val="040000"/>
                </a:solidFill>
                <a:latin typeface="Calibri (MS)"/>
                <a:ea typeface="Calibri (MS)"/>
                <a:cs typeface="Calibri (MS)"/>
                <a:sym typeface="Calibri (MS)"/>
              </a:rPr>
              <a:t>consectetur</a:t>
            </a:r>
            <a:r>
              <a:rPr lang="en-US" sz="2133" dirty="0">
                <a:solidFill>
                  <a:srgbClr val="04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2133" dirty="0" err="1">
                <a:solidFill>
                  <a:srgbClr val="040000"/>
                </a:solidFill>
                <a:latin typeface="Calibri (MS)"/>
                <a:ea typeface="Calibri (MS)"/>
                <a:cs typeface="Calibri (MS)"/>
                <a:sym typeface="Calibri (MS)"/>
              </a:rPr>
              <a:t>adipiscing</a:t>
            </a:r>
            <a:r>
              <a:rPr lang="en-US" sz="2133" dirty="0">
                <a:solidFill>
                  <a:srgbClr val="04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2133" dirty="0" err="1">
                <a:solidFill>
                  <a:srgbClr val="040000"/>
                </a:solidFill>
                <a:latin typeface="Calibri (MS)"/>
                <a:ea typeface="Calibri (MS)"/>
                <a:cs typeface="Calibri (MS)"/>
                <a:sym typeface="Calibri (MS)"/>
              </a:rPr>
              <a:t>elit</a:t>
            </a:r>
            <a:r>
              <a:rPr lang="en-US" sz="2133" dirty="0">
                <a:solidFill>
                  <a:srgbClr val="040000"/>
                </a:solidFill>
                <a:latin typeface="Calibri (MS)"/>
                <a:ea typeface="Calibri (MS)"/>
                <a:cs typeface="Calibri (MS)"/>
                <a:sym typeface="Calibri (MS)"/>
              </a:rPr>
              <a:t>, sed do </a:t>
            </a:r>
            <a:r>
              <a:rPr lang="en-US" sz="2133" dirty="0" err="1">
                <a:solidFill>
                  <a:srgbClr val="040000"/>
                </a:solidFill>
                <a:latin typeface="Calibri (MS)"/>
                <a:ea typeface="Calibri (MS)"/>
                <a:cs typeface="Calibri (MS)"/>
                <a:sym typeface="Calibri (MS)"/>
              </a:rPr>
              <a:t>eiusmod</a:t>
            </a:r>
            <a:r>
              <a:rPr lang="en-US" sz="2133" dirty="0">
                <a:solidFill>
                  <a:srgbClr val="04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2133" dirty="0" err="1">
                <a:solidFill>
                  <a:srgbClr val="040000"/>
                </a:solidFill>
                <a:latin typeface="Calibri (MS)"/>
                <a:ea typeface="Calibri (MS)"/>
                <a:cs typeface="Calibri (MS)"/>
                <a:sym typeface="Calibri (MS)"/>
              </a:rPr>
              <a:t>tempor</a:t>
            </a:r>
            <a:r>
              <a:rPr lang="en-US" sz="2133" dirty="0">
                <a:solidFill>
                  <a:srgbClr val="04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2133" dirty="0" err="1">
                <a:solidFill>
                  <a:srgbClr val="040000"/>
                </a:solidFill>
                <a:latin typeface="Calibri (MS)"/>
                <a:ea typeface="Calibri (MS)"/>
                <a:cs typeface="Calibri (MS)"/>
                <a:sym typeface="Calibri (MS)"/>
              </a:rPr>
              <a:t>incididunt</a:t>
            </a:r>
            <a:r>
              <a:rPr lang="en-US" sz="2133" dirty="0">
                <a:solidFill>
                  <a:srgbClr val="04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2133" dirty="0" err="1">
                <a:solidFill>
                  <a:srgbClr val="040000"/>
                </a:solidFill>
                <a:latin typeface="Calibri (MS)"/>
                <a:ea typeface="Calibri (MS)"/>
                <a:cs typeface="Calibri (MS)"/>
                <a:sym typeface="Calibri (MS)"/>
              </a:rPr>
              <a:t>ut</a:t>
            </a:r>
            <a:r>
              <a:rPr lang="en-US" sz="2133" dirty="0">
                <a:solidFill>
                  <a:srgbClr val="040000"/>
                </a:solidFill>
                <a:latin typeface="Calibri (MS)"/>
                <a:ea typeface="Calibri (MS)"/>
                <a:cs typeface="Calibri (MS)"/>
                <a:sym typeface="Calibri (MS)"/>
              </a:rPr>
              <a:t> labore et dolore magna </a:t>
            </a:r>
            <a:r>
              <a:rPr lang="en-US" sz="2133" dirty="0" err="1">
                <a:solidFill>
                  <a:srgbClr val="040000"/>
                </a:solidFill>
                <a:latin typeface="Calibri (MS)"/>
                <a:ea typeface="Calibri (MS)"/>
                <a:cs typeface="Calibri (MS)"/>
                <a:sym typeface="Calibri (MS)"/>
              </a:rPr>
              <a:t>aliqua</a:t>
            </a:r>
            <a:r>
              <a:rPr lang="en-US" sz="2133" dirty="0">
                <a:solidFill>
                  <a:srgbClr val="040000"/>
                </a:solidFill>
                <a:latin typeface="Calibri (MS)"/>
                <a:ea typeface="Calibri (MS)"/>
                <a:cs typeface="Calibri (MS)"/>
                <a:sym typeface="Calibri (MS)"/>
              </a:rPr>
              <a:t>.</a:t>
            </a:r>
          </a:p>
          <a:p>
            <a:pPr lvl="0"/>
            <a:endParaRPr lang="fr-FR" dirty="0"/>
          </a:p>
        </p:txBody>
      </p:sp>
      <p:sp>
        <p:nvSpPr>
          <p:cNvPr id="4" name="Freeform 2">
            <a:extLst>
              <a:ext uri="{FF2B5EF4-FFF2-40B4-BE49-F238E27FC236}">
                <a16:creationId xmlns:a16="http://schemas.microsoft.com/office/drawing/2014/main" id="{FC4DA3ED-E565-CF91-DCB3-151101B5CD89}"/>
              </a:ext>
            </a:extLst>
          </p:cNvPr>
          <p:cNvSpPr/>
          <p:nvPr userDrawn="1"/>
        </p:nvSpPr>
        <p:spPr>
          <a:xfrm>
            <a:off x="-508000" y="1122516"/>
            <a:ext cx="6985000" cy="259553"/>
          </a:xfrm>
          <a:custGeom>
            <a:avLst/>
            <a:gdLst/>
            <a:ahLst/>
            <a:cxnLst/>
            <a:rect l="l" t="t" r="r" b="b"/>
            <a:pathLst>
              <a:path w="4513972" h="389330">
                <a:moveTo>
                  <a:pt x="0" y="0"/>
                </a:moveTo>
                <a:lnTo>
                  <a:pt x="4513972" y="0"/>
                </a:lnTo>
                <a:lnTo>
                  <a:pt x="4513972" y="389330"/>
                </a:lnTo>
                <a:lnTo>
                  <a:pt x="0" y="38933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 sz="800"/>
          </a:p>
        </p:txBody>
      </p:sp>
    </p:spTree>
    <p:extLst>
      <p:ext uri="{BB962C8B-B14F-4D97-AF65-F5344CB8AC3E}">
        <p14:creationId xmlns:p14="http://schemas.microsoft.com/office/powerpoint/2010/main" val="1266996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8527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jpg"/><Relationship Id="rId5" Type="http://schemas.openxmlformats.org/officeDocument/2006/relationships/image" Target="../media/image6.jpe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Police, texte, Graphique, logo&#10;&#10;Le contenu généré par l’IA peut être incorrect.">
            <a:extLst>
              <a:ext uri="{FF2B5EF4-FFF2-40B4-BE49-F238E27FC236}">
                <a16:creationId xmlns:a16="http://schemas.microsoft.com/office/drawing/2014/main" id="{22CE9B9B-AFF1-E824-5209-7CA4A95F1F7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37" y="5969000"/>
            <a:ext cx="2206433" cy="868257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24C67EE9-3397-56A1-38C9-4B62509C903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4148" y="6348960"/>
            <a:ext cx="3653853" cy="28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042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hf sldNum="0" hdr="0" ftr="0" dt="0"/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Police, texte, Graphique, logo&#10;&#10;Le contenu généré par l’IA peut être incorrect.">
            <a:extLst>
              <a:ext uri="{FF2B5EF4-FFF2-40B4-BE49-F238E27FC236}">
                <a16:creationId xmlns:a16="http://schemas.microsoft.com/office/drawing/2014/main" id="{22CE9B9B-AFF1-E824-5209-7CA4A95F1F7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37" y="6273800"/>
            <a:ext cx="1431869" cy="563457"/>
          </a:xfrm>
          <a:prstGeom prst="rect">
            <a:avLst/>
          </a:prstGeom>
        </p:spPr>
      </p:pic>
      <p:pic>
        <p:nvPicPr>
          <p:cNvPr id="6" name="Image 5" descr="Une image contenant Police, Graphique, conception, Bleu électrique&#10;&#10;Le contenu généré par l’IA peut être incorrect.">
            <a:extLst>
              <a:ext uri="{FF2B5EF4-FFF2-40B4-BE49-F238E27FC236}">
                <a16:creationId xmlns:a16="http://schemas.microsoft.com/office/drawing/2014/main" id="{3FBCBE34-8506-AB4B-D1F8-D2A39B7D01F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0" y="6172201"/>
            <a:ext cx="584304" cy="517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102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</p:sldLayoutIdLst>
  <p:hf sldNum="0" hdr="0" ftr="0" dt="0"/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ce réservé pour une image  6" descr="Une image contenant brosse à dents, brosse, intérieur, outil&#10;&#10;Le contenu généré par l’IA peut être incorrect.">
            <a:extLst>
              <a:ext uri="{FF2B5EF4-FFF2-40B4-BE49-F238E27FC236}">
                <a16:creationId xmlns:a16="http://schemas.microsoft.com/office/drawing/2014/main" id="{7D722923-E482-27FD-54AB-19755F415B5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5" b="2005"/>
          <a:stretch/>
        </p:blipFill>
        <p:spPr/>
      </p:pic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9815979B-A109-F080-89CC-EBC0FA8AC41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MM TAPER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D4614C7-7C60-7E5C-09E2-1D07B6AD0E4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For </a:t>
            </a:r>
            <a:r>
              <a:rPr lang="fr-FR" dirty="0" err="1"/>
              <a:t>internal</a:t>
            </a:r>
            <a:r>
              <a:rPr lang="fr-FR" dirty="0"/>
              <a:t> use </a:t>
            </a:r>
            <a:r>
              <a:rPr lang="fr-FR"/>
              <a:t>only</a:t>
            </a:r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C1F1E51-179D-661E-CD4D-1538008E7CC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August 2025</a:t>
            </a:r>
          </a:p>
        </p:txBody>
      </p:sp>
    </p:spTree>
    <p:extLst>
      <p:ext uri="{BB962C8B-B14F-4D97-AF65-F5344CB8AC3E}">
        <p14:creationId xmlns:p14="http://schemas.microsoft.com/office/powerpoint/2010/main" val="4134740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llipse 6">
            <a:extLst>
              <a:ext uri="{FF2B5EF4-FFF2-40B4-BE49-F238E27FC236}">
                <a16:creationId xmlns:a16="http://schemas.microsoft.com/office/drawing/2014/main" id="{45C044CF-3ED3-664B-DE78-8C5EA69B1855}"/>
              </a:ext>
            </a:extLst>
          </p:cNvPr>
          <p:cNvSpPr/>
          <p:nvPr/>
        </p:nvSpPr>
        <p:spPr>
          <a:xfrm>
            <a:off x="8549467" y="457200"/>
            <a:ext cx="3733800" cy="53340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D7102E00-60AE-173C-CACC-232442EBEC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2000" cy="450000"/>
          </a:xfrm>
        </p:spPr>
        <p:txBody>
          <a:bodyPr tIns="0" bIns="0">
            <a:spAutoFit/>
          </a:bodyPr>
          <a:lstStyle/>
          <a:p>
            <a:r>
              <a:rPr lang="fr-FR" dirty="0"/>
              <a:t>MM Taper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804DFFE-C710-A09F-A477-ED49C619CF1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905000"/>
            <a:ext cx="10515600" cy="450000"/>
          </a:xfrm>
        </p:spPr>
        <p:txBody>
          <a:bodyPr/>
          <a:lstStyle/>
          <a:p>
            <a:r>
              <a:rPr lang="fr-FR" b="1" dirty="0">
                <a:solidFill>
                  <a:srgbClr val="009FE3"/>
                </a:solidFill>
              </a:rPr>
              <a:t>Alternative</a:t>
            </a:r>
            <a:r>
              <a:rPr lang="fr-FR" dirty="0"/>
              <a:t> to </a:t>
            </a:r>
            <a:r>
              <a:rPr lang="fr-FR" dirty="0" err="1"/>
              <a:t>ProTaper</a:t>
            </a:r>
            <a:r>
              <a:rPr lang="fr-FR" dirty="0"/>
              <a:t> Gold or </a:t>
            </a:r>
            <a:r>
              <a:rPr lang="fr-FR" dirty="0" err="1"/>
              <a:t>ProTaper</a:t>
            </a:r>
            <a:r>
              <a:rPr lang="fr-FR" dirty="0"/>
              <a:t> </a:t>
            </a:r>
            <a:r>
              <a:rPr lang="fr-FR" dirty="0" err="1"/>
              <a:t>Ultimate</a:t>
            </a:r>
            <a:endParaRPr lang="fr-FR" dirty="0"/>
          </a:p>
        </p:txBody>
      </p:sp>
      <p:pic>
        <p:nvPicPr>
          <p:cNvPr id="1026" name="Picture 2" descr="Protaper® Gold – Odontoulouse">
            <a:extLst>
              <a:ext uri="{FF2B5EF4-FFF2-40B4-BE49-F238E27FC236}">
                <a16:creationId xmlns:a16="http://schemas.microsoft.com/office/drawing/2014/main" id="{67DF87CD-C26E-ADB3-64E2-1E4D77055C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97"/>
          <a:stretch/>
        </p:blipFill>
        <p:spPr bwMode="auto">
          <a:xfrm>
            <a:off x="457199" y="2703975"/>
            <a:ext cx="3598025" cy="308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D751622E-F70E-1149-2421-040EDF1866C4}"/>
              </a:ext>
            </a:extLst>
          </p:cNvPr>
          <p:cNvSpPr txBox="1"/>
          <p:nvPr/>
        </p:nvSpPr>
        <p:spPr>
          <a:xfrm>
            <a:off x="1775633" y="5160034"/>
            <a:ext cx="138280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ProTaper</a:t>
            </a: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Gold 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DE7CC202-BAF9-DC62-E10B-F1E313A64FB6}"/>
              </a:ext>
            </a:extLst>
          </p:cNvPr>
          <p:cNvSpPr txBox="1"/>
          <p:nvPr/>
        </p:nvSpPr>
        <p:spPr>
          <a:xfrm>
            <a:off x="5370300" y="5149834"/>
            <a:ext cx="14478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ProTaper</a:t>
            </a: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fr-FR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Ultimate</a:t>
            </a: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9BE92372-F1F8-6D95-C5E2-57F561A2D9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4584" y="1600200"/>
            <a:ext cx="3145832" cy="3375874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7BE13128-4DD2-DE27-011D-C711D1E8FC07}"/>
              </a:ext>
            </a:extLst>
          </p:cNvPr>
          <p:cNvSpPr txBox="1"/>
          <p:nvPr/>
        </p:nvSpPr>
        <p:spPr>
          <a:xfrm>
            <a:off x="9906000" y="5167099"/>
            <a:ext cx="1143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MM TAPER</a:t>
            </a:r>
          </a:p>
        </p:txBody>
      </p:sp>
      <p:pic>
        <p:nvPicPr>
          <p:cNvPr id="2" name="Picture 2" descr="Protaper Ultimate">
            <a:extLst>
              <a:ext uri="{FF2B5EF4-FFF2-40B4-BE49-F238E27FC236}">
                <a16:creationId xmlns:a16="http://schemas.microsoft.com/office/drawing/2014/main" id="{91750E5D-B79F-7226-A687-DEE124A22E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5" t="30969" r="-1310" b="29640"/>
          <a:stretch/>
        </p:blipFill>
        <p:spPr bwMode="auto">
          <a:xfrm>
            <a:off x="4275701" y="2928401"/>
            <a:ext cx="3636998" cy="2181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4067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1A3E0F-0174-20A6-A53B-5018910F57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75973C85-7C63-0067-2C16-D7E988B74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2000" cy="450000"/>
          </a:xfrm>
        </p:spPr>
        <p:txBody>
          <a:bodyPr tIns="0" bIns="0">
            <a:spAutoFit/>
          </a:bodyPr>
          <a:lstStyle/>
          <a:p>
            <a:r>
              <a:rPr lang="fr-FR" dirty="0"/>
              <a:t>MM Taper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51349DDF-E3AC-D988-3CD1-B76DCC2E5994}"/>
              </a:ext>
            </a:extLst>
          </p:cNvPr>
          <p:cNvSpPr txBox="1"/>
          <p:nvPr/>
        </p:nvSpPr>
        <p:spPr>
          <a:xfrm>
            <a:off x="102867" y="2861080"/>
            <a:ext cx="112812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0724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E3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Continuous rotation – multiple files sequence</a:t>
            </a:r>
          </a:p>
          <a:p>
            <a:pPr marL="90724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E3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fr-FR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009FE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S.Wire</a:t>
            </a:r>
            <a:r>
              <a:rPr kumimoji="0" lang="fr-FR" sz="2100" b="1" i="0" u="none" strike="noStrike" kern="1200" cap="none" spc="0" normalizeH="0" baseline="0" noProof="0" dirty="0">
                <a:ln>
                  <a:noFill/>
                </a:ln>
                <a:solidFill>
                  <a:srgbClr val="009FE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Flexibility 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E3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Sterile Blister of 6 instruments – 1 opener, 2 shaping and 5 finishers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E3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Sizes: 19/04V, 17/02V, 20.04V, 20.07V, &amp; 25.08V, 30/09V, 40/06V, 50/05V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E3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Lengths: 19mm, 21mm, 25mm, &amp; 31mm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E3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Multiple use</a:t>
            </a:r>
          </a:p>
          <a:p>
            <a:pPr marL="0" marR="0" lvl="0" indent="0" algn="l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2" name="Group 29">
            <a:extLst>
              <a:ext uri="{FF2B5EF4-FFF2-40B4-BE49-F238E27FC236}">
                <a16:creationId xmlns:a16="http://schemas.microsoft.com/office/drawing/2014/main" id="{850B8A53-D1D6-5616-4320-A5F2CE51FBFA}"/>
              </a:ext>
            </a:extLst>
          </p:cNvPr>
          <p:cNvGrpSpPr/>
          <p:nvPr/>
        </p:nvGrpSpPr>
        <p:grpSpPr>
          <a:xfrm>
            <a:off x="9753600" y="1371600"/>
            <a:ext cx="1485987" cy="1577077"/>
            <a:chOff x="3012605" y="-274319"/>
            <a:chExt cx="5490402" cy="7082344"/>
          </a:xfrm>
        </p:grpSpPr>
        <p:grpSp>
          <p:nvGrpSpPr>
            <p:cNvPr id="13" name="Group 13">
              <a:extLst>
                <a:ext uri="{FF2B5EF4-FFF2-40B4-BE49-F238E27FC236}">
                  <a16:creationId xmlns:a16="http://schemas.microsoft.com/office/drawing/2014/main" id="{6DB36277-8D82-D442-D72F-EF6EBB9B7C2C}"/>
                </a:ext>
              </a:extLst>
            </p:cNvPr>
            <p:cNvGrpSpPr/>
            <p:nvPr/>
          </p:nvGrpSpPr>
          <p:grpSpPr>
            <a:xfrm>
              <a:off x="3798915" y="1845426"/>
              <a:ext cx="3823855" cy="3557846"/>
              <a:chOff x="3765666" y="2513326"/>
              <a:chExt cx="3341713" cy="3269911"/>
            </a:xfrm>
          </p:grpSpPr>
          <p:pic>
            <p:nvPicPr>
              <p:cNvPr id="16" name="Picture 4">
                <a:extLst>
                  <a:ext uri="{FF2B5EF4-FFF2-40B4-BE49-F238E27FC236}">
                    <a16:creationId xmlns:a16="http://schemas.microsoft.com/office/drawing/2014/main" id="{D92F8263-18BF-5586-7AA6-51E59ECD199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25000"/>
                        </a14:imgEffect>
                        <a14:imgEffect>
                          <a14:brightnessContrast bright="20000" contrast="20000"/>
                        </a14:imgEffect>
                      </a14:imgLayer>
                    </a14:imgProps>
                  </a:ext>
                </a:extLst>
              </a:blip>
              <a:srcRect l="8356" t="11132" r="57706" b="21558"/>
              <a:stretch/>
            </p:blipFill>
            <p:spPr>
              <a:xfrm>
                <a:off x="3765666" y="2660072"/>
                <a:ext cx="3341713" cy="3059083"/>
              </a:xfrm>
              <a:prstGeom prst="rect">
                <a:avLst/>
              </a:prstGeom>
            </p:spPr>
          </p:pic>
          <p:sp>
            <p:nvSpPr>
              <p:cNvPr id="17" name="Oval 7">
                <a:extLst>
                  <a:ext uri="{FF2B5EF4-FFF2-40B4-BE49-F238E27FC236}">
                    <a16:creationId xmlns:a16="http://schemas.microsoft.com/office/drawing/2014/main" id="{D7EBCE9E-D993-4088-7C5F-8DF941E75545}"/>
                  </a:ext>
                </a:extLst>
              </p:cNvPr>
              <p:cNvSpPr/>
              <p:nvPr/>
            </p:nvSpPr>
            <p:spPr>
              <a:xfrm>
                <a:off x="3856425" y="2513326"/>
                <a:ext cx="3227819" cy="3269911"/>
              </a:xfrm>
              <a:prstGeom prst="ellipse">
                <a:avLst/>
              </a:prstGeom>
              <a:noFill/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18" name="Straight Connector 9">
                <a:extLst>
                  <a:ext uri="{FF2B5EF4-FFF2-40B4-BE49-F238E27FC236}">
                    <a16:creationId xmlns:a16="http://schemas.microsoft.com/office/drawing/2014/main" id="{A235958D-EAD6-29F3-4DA3-CC0E3FA22615}"/>
                  </a:ext>
                </a:extLst>
              </p:cNvPr>
              <p:cNvCxnSpPr>
                <a:cxnSpLocks/>
                <a:stCxn id="17" idx="0"/>
                <a:endCxn id="17" idx="4"/>
              </p:cNvCxnSpPr>
              <p:nvPr/>
            </p:nvCxnSpPr>
            <p:spPr>
              <a:xfrm>
                <a:off x="5470335" y="2513326"/>
                <a:ext cx="0" cy="3269911"/>
              </a:xfrm>
              <a:prstGeom prst="line">
                <a:avLst/>
              </a:prstGeom>
              <a:ln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1">
                <a:extLst>
                  <a:ext uri="{FF2B5EF4-FFF2-40B4-BE49-F238E27FC236}">
                    <a16:creationId xmlns:a16="http://schemas.microsoft.com/office/drawing/2014/main" id="{C5A1B997-1546-EB61-BB62-18762DD44984}"/>
                  </a:ext>
                </a:extLst>
              </p:cNvPr>
              <p:cNvCxnSpPr>
                <a:cxnSpLocks/>
                <a:stCxn id="17" idx="2"/>
                <a:endCxn id="17" idx="6"/>
              </p:cNvCxnSpPr>
              <p:nvPr/>
            </p:nvCxnSpPr>
            <p:spPr>
              <a:xfrm>
                <a:off x="3856425" y="4148281"/>
                <a:ext cx="3227819" cy="0"/>
              </a:xfrm>
              <a:prstGeom prst="line">
                <a:avLst/>
              </a:prstGeom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Arrow: Curved Right 20">
              <a:extLst>
                <a:ext uri="{FF2B5EF4-FFF2-40B4-BE49-F238E27FC236}">
                  <a16:creationId xmlns:a16="http://schemas.microsoft.com/office/drawing/2014/main" id="{A35333FB-54A9-AF53-C416-0A7AB732E110}"/>
                </a:ext>
              </a:extLst>
            </p:cNvPr>
            <p:cNvSpPr/>
            <p:nvPr/>
          </p:nvSpPr>
          <p:spPr>
            <a:xfrm rot="11799949" flipH="1">
              <a:off x="3012605" y="-274319"/>
              <a:ext cx="3089282" cy="6616927"/>
            </a:xfrm>
            <a:prstGeom prst="curvedRightArrow">
              <a:avLst/>
            </a:prstGeom>
            <a:solidFill>
              <a:srgbClr val="009FE3"/>
            </a:solidFill>
            <a:ln>
              <a:solidFill>
                <a:srgbClr val="009F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Arrow: Curved Right 25">
              <a:extLst>
                <a:ext uri="{FF2B5EF4-FFF2-40B4-BE49-F238E27FC236}">
                  <a16:creationId xmlns:a16="http://schemas.microsoft.com/office/drawing/2014/main" id="{A8CFD495-9AC5-E520-5B33-3B6419741FC7}"/>
                </a:ext>
              </a:extLst>
            </p:cNvPr>
            <p:cNvSpPr/>
            <p:nvPr/>
          </p:nvSpPr>
          <p:spPr>
            <a:xfrm rot="730573" flipH="1">
              <a:off x="6269874" y="1399327"/>
              <a:ext cx="2233133" cy="5408698"/>
            </a:xfrm>
            <a:prstGeom prst="curvedRightArrow">
              <a:avLst/>
            </a:prstGeom>
            <a:solidFill>
              <a:srgbClr val="009FE3"/>
            </a:solidFill>
            <a:ln>
              <a:solidFill>
                <a:srgbClr val="009F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847381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77DD5D-F2EB-5380-F9BC-B3F77863F9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59E6660B-1C69-059E-96B6-7EE0A5F70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2000" cy="450000"/>
          </a:xfrm>
        </p:spPr>
        <p:txBody>
          <a:bodyPr tIns="0" bIns="0">
            <a:spAutoFit/>
          </a:bodyPr>
          <a:lstStyle/>
          <a:p>
            <a:r>
              <a:rPr lang="fr-FR" dirty="0"/>
              <a:t>MM Taper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7B92B83D-D1B7-640C-8B6C-F77976912809}"/>
              </a:ext>
            </a:extLst>
          </p:cNvPr>
          <p:cNvSpPr txBox="1"/>
          <p:nvPr/>
        </p:nvSpPr>
        <p:spPr>
          <a:xfrm>
            <a:off x="377400" y="1676400"/>
            <a:ext cx="112812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0724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E3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Identical protocol</a:t>
            </a:r>
          </a:p>
        </p:txBody>
      </p:sp>
      <p:pic>
        <p:nvPicPr>
          <p:cNvPr id="4" name="Image 3" descr="Une image contenant bougie, art&#10;&#10;Le contenu généré par l’IA peut être incorrect.">
            <a:extLst>
              <a:ext uri="{FF2B5EF4-FFF2-40B4-BE49-F238E27FC236}">
                <a16:creationId xmlns:a16="http://schemas.microsoft.com/office/drawing/2014/main" id="{820660EB-6F41-4701-82B6-F19D395AFB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" y="2950714"/>
            <a:ext cx="10744201" cy="3168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4481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4FE5E1-B21B-BE46-9C60-6FC9A887D9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AE7053A7-971F-C244-CC82-05CD65769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2000" cy="450000"/>
          </a:xfrm>
        </p:spPr>
        <p:txBody>
          <a:bodyPr tIns="0" bIns="0">
            <a:spAutoFit/>
          </a:bodyPr>
          <a:lstStyle/>
          <a:p>
            <a:r>
              <a:rPr lang="fr-FR" dirty="0"/>
              <a:t>MM Taper</a:t>
            </a:r>
          </a:p>
        </p:txBody>
      </p: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E5A651B3-B3B3-5AEE-F124-DE583B7F85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6300301"/>
              </p:ext>
            </p:extLst>
          </p:nvPr>
        </p:nvGraphicFramePr>
        <p:xfrm>
          <a:off x="1255500" y="1752600"/>
          <a:ext cx="9677400" cy="41243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62150">
                  <a:extLst>
                    <a:ext uri="{9D8B030D-6E8A-4147-A177-3AD203B41FA5}">
                      <a16:colId xmlns:a16="http://schemas.microsoft.com/office/drawing/2014/main" val="1885554238"/>
                    </a:ext>
                  </a:extLst>
                </a:gridCol>
                <a:gridCol w="2521507">
                  <a:extLst>
                    <a:ext uri="{9D8B030D-6E8A-4147-A177-3AD203B41FA5}">
                      <a16:colId xmlns:a16="http://schemas.microsoft.com/office/drawing/2014/main" val="3209033679"/>
                    </a:ext>
                  </a:extLst>
                </a:gridCol>
                <a:gridCol w="2526743">
                  <a:extLst>
                    <a:ext uri="{9D8B030D-6E8A-4147-A177-3AD203B41FA5}">
                      <a16:colId xmlns:a16="http://schemas.microsoft.com/office/drawing/2014/main" val="3724466862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1884630648"/>
                    </a:ext>
                  </a:extLst>
                </a:gridCol>
              </a:tblGrid>
              <a:tr h="603885"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effectLst/>
                        </a:rPr>
                        <a:t> 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>
                          <a:effectLst/>
                        </a:rPr>
                        <a:t>MM TAPER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 dirty="0">
                          <a:effectLst/>
                        </a:rPr>
                        <a:t> 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18155107"/>
                  </a:ext>
                </a:extLst>
              </a:tr>
              <a:tr h="624840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 dirty="0" err="1">
                          <a:effectLst/>
                        </a:rPr>
                        <a:t>Diameter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>
                          <a:effectLst/>
                        </a:rPr>
                        <a:t>(SX-F5) 19/04V, 17/02V, 20.04V, 20.07V, 25.08V, 30/09V, 40/06V, 50/05V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 dirty="0">
                          <a:effectLst/>
                        </a:rPr>
                        <a:t>(SX-F5) 19/04V, 17/02V, 20.04V, 20.07V, 25.08V, 30/09V, 40/06V, 50/05V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 dirty="0">
                          <a:effectLst/>
                        </a:rPr>
                        <a:t>SX 20/03V, </a:t>
                      </a:r>
                      <a:r>
                        <a:rPr lang="fr-FR" sz="1200" u="none" strike="noStrike" dirty="0" err="1">
                          <a:effectLst/>
                        </a:rPr>
                        <a:t>Slider</a:t>
                      </a:r>
                      <a:r>
                        <a:rPr lang="fr-FR" sz="1200" u="none" strike="noStrike" dirty="0">
                          <a:effectLst/>
                        </a:rPr>
                        <a:t> 16/02V, </a:t>
                      </a:r>
                      <a:r>
                        <a:rPr lang="fr-FR" sz="1200" u="none" strike="noStrike" dirty="0" err="1">
                          <a:effectLst/>
                        </a:rPr>
                        <a:t>Shaper</a:t>
                      </a:r>
                      <a:r>
                        <a:rPr lang="fr-FR" sz="1200" u="none" strike="noStrike" dirty="0">
                          <a:effectLst/>
                        </a:rPr>
                        <a:t> 20.04V, (F1)20.07V, (F2) 25.08V, (F3) 30/09V, (FX)35/12V., (FXL) 50/10.V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82568224"/>
                  </a:ext>
                </a:extLst>
              </a:tr>
              <a:tr h="236220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>
                          <a:effectLst/>
                        </a:rPr>
                        <a:t>Taper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>
                          <a:effectLst/>
                        </a:rPr>
                        <a:t>Variable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 dirty="0">
                          <a:effectLst/>
                        </a:rPr>
                        <a:t>Variable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>
                          <a:effectLst/>
                        </a:rPr>
                        <a:t>Variable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683771659"/>
                  </a:ext>
                </a:extLst>
              </a:tr>
              <a:tr h="236220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>
                          <a:effectLst/>
                        </a:rPr>
                        <a:t>Protocole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>
                          <a:effectLst/>
                        </a:rPr>
                        <a:t>Identical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>
                          <a:effectLst/>
                        </a:rPr>
                        <a:t>Identical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>
                          <a:effectLst/>
                        </a:rPr>
                        <a:t>Identical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985577724"/>
                  </a:ext>
                </a:extLst>
              </a:tr>
              <a:tr h="236220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>
                          <a:effectLst/>
                        </a:rPr>
                        <a:t>Cross Section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>
                          <a:effectLst/>
                        </a:rPr>
                        <a:t>Triangular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>
                          <a:effectLst/>
                        </a:rPr>
                        <a:t>Triangular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>
                          <a:effectLst/>
                        </a:rPr>
                        <a:t>Parallelogramme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963335813"/>
                  </a:ext>
                </a:extLst>
              </a:tr>
              <a:tr h="236220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>
                          <a:effectLst/>
                        </a:rPr>
                        <a:t>Color of the blade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>
                          <a:effectLst/>
                        </a:rPr>
                        <a:t>Gold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>
                          <a:effectLst/>
                        </a:rPr>
                        <a:t>Blue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>
                          <a:effectLst/>
                        </a:rPr>
                        <a:t>Gold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43337462"/>
                  </a:ext>
                </a:extLst>
              </a:tr>
              <a:tr h="236220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>
                          <a:effectLst/>
                        </a:rPr>
                        <a:t>Heat Treatment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>
                          <a:effectLst/>
                        </a:rPr>
                        <a:t>Gold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>
                          <a:effectLst/>
                        </a:rPr>
                        <a:t>S.Wire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>
                          <a:effectLst/>
                        </a:rPr>
                        <a:t>several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230577850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>
                          <a:effectLst/>
                        </a:rPr>
                        <a:t>Flexibility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600" u="none" strike="noStrike">
                          <a:effectLst/>
                        </a:rPr>
                        <a:t> </a:t>
                      </a:r>
                      <a:endParaRPr lang="fr-FR" sz="2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600" u="none" strike="noStrike">
                          <a:effectLst/>
                        </a:rPr>
                        <a:t>⁺</a:t>
                      </a:r>
                      <a:endParaRPr lang="fr-FR" sz="2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600" u="none" strike="noStrike">
                          <a:effectLst/>
                        </a:rPr>
                        <a:t>⁺</a:t>
                      </a:r>
                      <a:endParaRPr lang="fr-FR" sz="2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381068131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>
                          <a:effectLst/>
                        </a:rPr>
                        <a:t>Cyclic Fatigue resistance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600" u="none" strike="noStrike">
                          <a:effectLst/>
                        </a:rPr>
                        <a:t> </a:t>
                      </a:r>
                      <a:endParaRPr lang="fr-FR" sz="2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600" u="none" strike="noStrike">
                          <a:effectLst/>
                        </a:rPr>
                        <a:t>⁺</a:t>
                      </a:r>
                      <a:endParaRPr lang="fr-FR" sz="2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600" u="none" strike="noStrike">
                          <a:effectLst/>
                        </a:rPr>
                        <a:t>⁺</a:t>
                      </a:r>
                      <a:endParaRPr lang="fr-FR" sz="2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234714065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>
                          <a:effectLst/>
                        </a:rPr>
                        <a:t>Cutting Efficiency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600" u="none" strike="noStrike">
                          <a:effectLst/>
                        </a:rPr>
                        <a:t>⁺</a:t>
                      </a:r>
                      <a:endParaRPr lang="fr-FR" sz="2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>
                          <a:effectLst/>
                        </a:rPr>
                        <a:t> 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600" u="none" strike="noStrike">
                          <a:effectLst/>
                        </a:rPr>
                        <a:t> </a:t>
                      </a:r>
                      <a:endParaRPr lang="fr-FR" sz="2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359673522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>
                          <a:effectLst/>
                        </a:rPr>
                        <a:t>Controlled Memory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600" u="none" strike="noStrike">
                          <a:effectLst/>
                        </a:rPr>
                        <a:t> </a:t>
                      </a:r>
                      <a:endParaRPr lang="fr-FR" sz="2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u="none" strike="noStrike">
                          <a:effectLst/>
                        </a:rPr>
                        <a:t>☑</a:t>
                      </a:r>
                      <a:endParaRPr lang="fr-FR" sz="2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600" u="none" strike="noStrike" dirty="0">
                          <a:effectLst/>
                        </a:rPr>
                        <a:t> </a:t>
                      </a:r>
                      <a:endParaRPr lang="fr-FR" sz="2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341041089"/>
                  </a:ext>
                </a:extLst>
              </a:tr>
            </a:tbl>
          </a:graphicData>
        </a:graphic>
      </p:graphicFrame>
      <p:pic>
        <p:nvPicPr>
          <p:cNvPr id="4" name="Image 3">
            <a:extLst>
              <a:ext uri="{FF2B5EF4-FFF2-40B4-BE49-F238E27FC236}">
                <a16:creationId xmlns:a16="http://schemas.microsoft.com/office/drawing/2014/main" id="{AFC479D1-F18F-4290-886E-3A7466D9ED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7700" y="1847830"/>
            <a:ext cx="1657350" cy="407987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1D64BD21-4C87-332D-E3BB-F82867F89A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6900" y="1953398"/>
            <a:ext cx="1943100" cy="19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6759810"/>
      </p:ext>
    </p:extLst>
  </p:cSld>
  <p:clrMapOvr>
    <a:masterClrMapping/>
  </p:clrMapOvr>
</p:sld>
</file>

<file path=ppt/theme/theme1.xml><?xml version="1.0" encoding="utf-8"?>
<a:theme xmlns:a="http://schemas.openxmlformats.org/drawingml/2006/main" name="MMTheme_Partie1">
  <a:themeElements>
    <a:clrScheme name="Personnalisé 1">
      <a:dk1>
        <a:srgbClr val="050703"/>
      </a:dk1>
      <a:lt1>
        <a:sysClr val="window" lastClr="FFFFFF"/>
      </a:lt1>
      <a:dk2>
        <a:srgbClr val="006097"/>
      </a:dk2>
      <a:lt2>
        <a:srgbClr val="009FE3"/>
      </a:lt2>
      <a:accent1>
        <a:srgbClr val="009FE3"/>
      </a:accent1>
      <a:accent2>
        <a:srgbClr val="1FA6F5"/>
      </a:accent2>
      <a:accent3>
        <a:srgbClr val="38B6FF"/>
      </a:accent3>
      <a:accent4>
        <a:srgbClr val="6BBFF0"/>
      </a:accent4>
      <a:accent5>
        <a:srgbClr val="95D8FF"/>
      </a:accent5>
      <a:accent6>
        <a:srgbClr val="B6DBF0"/>
      </a:accent6>
      <a:hlink>
        <a:srgbClr val="38B6FF"/>
      </a:hlink>
      <a:folHlink>
        <a:srgbClr val="00609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MTheme Partie 2">
  <a:themeElements>
    <a:clrScheme name="Personnalisé 1">
      <a:dk1>
        <a:sysClr val="windowText" lastClr="000000"/>
      </a:dk1>
      <a:lt1>
        <a:sysClr val="window" lastClr="FFFFFF"/>
      </a:lt1>
      <a:dk2>
        <a:srgbClr val="006097"/>
      </a:dk2>
      <a:lt2>
        <a:srgbClr val="009FE3"/>
      </a:lt2>
      <a:accent1>
        <a:srgbClr val="009FE3"/>
      </a:accent1>
      <a:accent2>
        <a:srgbClr val="1FA6F5"/>
      </a:accent2>
      <a:accent3>
        <a:srgbClr val="38B6FF"/>
      </a:accent3>
      <a:accent4>
        <a:srgbClr val="6BBFF0"/>
      </a:accent4>
      <a:accent5>
        <a:srgbClr val="95D8FF"/>
      </a:accent5>
      <a:accent6>
        <a:srgbClr val="B6DBF0"/>
      </a:accent6>
      <a:hlink>
        <a:srgbClr val="38B6FF"/>
      </a:hlink>
      <a:folHlink>
        <a:srgbClr val="00609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207</Words>
  <Application>Microsoft Office PowerPoint</Application>
  <PresentationFormat>Grand écran</PresentationFormat>
  <Paragraphs>61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5</vt:i4>
      </vt:variant>
    </vt:vector>
  </HeadingPairs>
  <TitlesOfParts>
    <vt:vector size="15" baseType="lpstr">
      <vt:lpstr>Aptos Narrow</vt:lpstr>
      <vt:lpstr>Arial</vt:lpstr>
      <vt:lpstr>Calibri</vt:lpstr>
      <vt:lpstr>Calibri (MS)</vt:lpstr>
      <vt:lpstr>Calibri (MS) Bold</vt:lpstr>
      <vt:lpstr>Franklin Gothic Book</vt:lpstr>
      <vt:lpstr>Myriad pro</vt:lpstr>
      <vt:lpstr>Wingdings</vt:lpstr>
      <vt:lpstr>MMTheme_Partie1</vt:lpstr>
      <vt:lpstr>MMTheme Partie 2</vt:lpstr>
      <vt:lpstr>Présentation PowerPoint</vt:lpstr>
      <vt:lpstr>MM Taper</vt:lpstr>
      <vt:lpstr>MM Taper</vt:lpstr>
      <vt:lpstr>MM Taper</vt:lpstr>
      <vt:lpstr>MM Taper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Dort Caroline</dc:creator>
  <cp:lastModifiedBy>Dort Caroline</cp:lastModifiedBy>
  <cp:revision>2</cp:revision>
  <dcterms:created xsi:type="dcterms:W3CDTF">2025-08-25T06:26:57Z</dcterms:created>
  <dcterms:modified xsi:type="dcterms:W3CDTF">2025-10-02T06:09:47Z</dcterms:modified>
</cp:coreProperties>
</file>